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302" r:id="rId7"/>
    <p:sldId id="303" r:id="rId8"/>
    <p:sldId id="304" r:id="rId9"/>
    <p:sldId id="292" r:id="rId10"/>
    <p:sldId id="306" r:id="rId11"/>
    <p:sldId id="261" r:id="rId12"/>
    <p:sldId id="262" r:id="rId13"/>
    <p:sldId id="307" r:id="rId14"/>
    <p:sldId id="263" r:id="rId15"/>
    <p:sldId id="265" r:id="rId16"/>
    <p:sldId id="293" r:id="rId17"/>
    <p:sldId id="295" r:id="rId18"/>
    <p:sldId id="294" r:id="rId19"/>
    <p:sldId id="266" r:id="rId20"/>
    <p:sldId id="268" r:id="rId21"/>
    <p:sldId id="305" r:id="rId22"/>
    <p:sldId id="269" r:id="rId23"/>
    <p:sldId id="275" r:id="rId24"/>
    <p:sldId id="276" r:id="rId25"/>
    <p:sldId id="270" r:id="rId26"/>
    <p:sldId id="273" r:id="rId27"/>
    <p:sldId id="279" r:id="rId28"/>
    <p:sldId id="280" r:id="rId29"/>
    <p:sldId id="296" r:id="rId30"/>
    <p:sldId id="278" r:id="rId31"/>
    <p:sldId id="277" r:id="rId32"/>
    <p:sldId id="271" r:id="rId33"/>
    <p:sldId id="297" r:id="rId34"/>
    <p:sldId id="286" r:id="rId35"/>
    <p:sldId id="285" r:id="rId36"/>
    <p:sldId id="299" r:id="rId37"/>
    <p:sldId id="287" r:id="rId38"/>
    <p:sldId id="288" r:id="rId39"/>
    <p:sldId id="289" r:id="rId40"/>
    <p:sldId id="290" r:id="rId41"/>
    <p:sldId id="301" r:id="rId42"/>
    <p:sldId id="308" r:id="rId43"/>
    <p:sldId id="309" r:id="rId4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73230-EF29-4F51-92DF-C83184DACAD4}" type="datetimeFigureOut">
              <a:rPr lang="zh-CN" altLang="en-US" smtClean="0"/>
              <a:t>2017/1/9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A440B-F874-42B7-9F8D-01BC844EF6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165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D47D-E4D4-492B-9F51-B3C2F22FEAA5}" type="datetimeFigureOut">
              <a:rPr lang="zh-CN" altLang="en-US" smtClean="0"/>
              <a:t>2017/1/9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2EFD-B4FB-4941-8DB0-388F6285D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94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D47D-E4D4-492B-9F51-B3C2F22FEAA5}" type="datetimeFigureOut">
              <a:rPr lang="zh-CN" altLang="en-US" smtClean="0"/>
              <a:t>2017/1/9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2EFD-B4FB-4941-8DB0-388F6285D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25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D47D-E4D4-492B-9F51-B3C2F22FEAA5}" type="datetimeFigureOut">
              <a:rPr lang="zh-CN" altLang="en-US" smtClean="0"/>
              <a:t>2017/1/9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2EFD-B4FB-4941-8DB0-388F6285D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34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D47D-E4D4-492B-9F51-B3C2F22FEAA5}" type="datetimeFigureOut">
              <a:rPr lang="zh-CN" altLang="en-US" smtClean="0"/>
              <a:t>2017/1/9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2EFD-B4FB-4941-8DB0-388F6285D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8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D47D-E4D4-492B-9F51-B3C2F22FEAA5}" type="datetimeFigureOut">
              <a:rPr lang="zh-CN" altLang="en-US" smtClean="0"/>
              <a:t>2017/1/9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2EFD-B4FB-4941-8DB0-388F6285D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54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D47D-E4D4-492B-9F51-B3C2F22FEAA5}" type="datetimeFigureOut">
              <a:rPr lang="zh-CN" altLang="en-US" smtClean="0"/>
              <a:t>2017/1/9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2EFD-B4FB-4941-8DB0-388F6285D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97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D47D-E4D4-492B-9F51-B3C2F22FEAA5}" type="datetimeFigureOut">
              <a:rPr lang="zh-CN" altLang="en-US" smtClean="0"/>
              <a:t>2017/1/9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2EFD-B4FB-4941-8DB0-388F6285D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77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D47D-E4D4-492B-9F51-B3C2F22FEAA5}" type="datetimeFigureOut">
              <a:rPr lang="zh-CN" altLang="en-US" smtClean="0"/>
              <a:t>2017/1/9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2EFD-B4FB-4941-8DB0-388F6285D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61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D47D-E4D4-492B-9F51-B3C2F22FEAA5}" type="datetimeFigureOut">
              <a:rPr lang="zh-CN" altLang="en-US" smtClean="0"/>
              <a:t>2017/1/9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2EFD-B4FB-4941-8DB0-388F6285D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07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D47D-E4D4-492B-9F51-B3C2F22FEAA5}" type="datetimeFigureOut">
              <a:rPr lang="zh-CN" altLang="en-US" smtClean="0"/>
              <a:t>2017/1/9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2EFD-B4FB-4941-8DB0-388F6285D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1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D47D-E4D4-492B-9F51-B3C2F22FEAA5}" type="datetimeFigureOut">
              <a:rPr lang="zh-CN" altLang="en-US" smtClean="0"/>
              <a:t>2017/1/9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2EFD-B4FB-4941-8DB0-388F6285D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75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FD47D-E4D4-492B-9F51-B3C2F22FEAA5}" type="datetimeFigureOut">
              <a:rPr lang="zh-CN" altLang="en-US" smtClean="0"/>
              <a:t>2017/1/9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C2EFD-B4FB-4941-8DB0-388F6285D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37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2008" y="1673374"/>
            <a:ext cx="7772400" cy="1755626"/>
          </a:xfrm>
        </p:spPr>
        <p:txBody>
          <a:bodyPr/>
          <a:lstStyle/>
          <a:p>
            <a:r>
              <a:rPr lang="en-US" altLang="zh-CN" dirty="0"/>
              <a:t>Population genomics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4365104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Weicai</a:t>
            </a:r>
            <a:endParaRPr lang="en-US" altLang="zh-CN" sz="2400" dirty="0" smtClean="0"/>
          </a:p>
          <a:p>
            <a:r>
              <a:rPr lang="en-US" altLang="zh-CN" sz="2400" dirty="0" smtClean="0"/>
              <a:t>2017/1/9</a:t>
            </a:r>
          </a:p>
          <a:p>
            <a:r>
              <a:rPr lang="en-US" altLang="zh-CN" sz="2400" dirty="0" smtClean="0"/>
              <a:t>B102</a:t>
            </a:r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192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9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98975"/>
            <a:ext cx="5924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5882034" cy="440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774395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Results for structure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5441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744997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  Principal Components Analysis</a:t>
            </a:r>
            <a:endParaRPr lang="zh-CN" altLang="en-US" sz="2400" dirty="0"/>
          </a:p>
        </p:txBody>
      </p:sp>
      <p:sp>
        <p:nvSpPr>
          <p:cNvPr id="5" name="五角星 4"/>
          <p:cNvSpPr/>
          <p:nvPr/>
        </p:nvSpPr>
        <p:spPr>
          <a:xfrm>
            <a:off x="539552" y="860412"/>
            <a:ext cx="216024" cy="23083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060848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PCA is </a:t>
            </a:r>
            <a:r>
              <a:rPr lang="en-US" altLang="zh-CN" sz="2400" dirty="0"/>
              <a:t>a statistical procedure that uses an orthogonal transformation to convert a set of observations of possibly correlated variables into a set of values of linearly uncorrelated variables called principal </a:t>
            </a:r>
            <a:r>
              <a:rPr lang="en-US" altLang="zh-CN" sz="2400" dirty="0" smtClean="0"/>
              <a:t>components(from </a:t>
            </a:r>
            <a:r>
              <a:rPr lang="en-US" altLang="zh-CN" sz="2400" dirty="0" err="1" smtClean="0"/>
              <a:t>wikipedia</a:t>
            </a:r>
            <a:r>
              <a:rPr lang="en-US" altLang="zh-CN" sz="2400" dirty="0" smtClean="0"/>
              <a:t>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674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108" y="449427"/>
            <a:ext cx="26490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108" y="1710999"/>
            <a:ext cx="3210205" cy="11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10484"/>
            <a:ext cx="338437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047" y="4176329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左大括号 4"/>
          <p:cNvSpPr/>
          <p:nvPr/>
        </p:nvSpPr>
        <p:spPr>
          <a:xfrm>
            <a:off x="3275856" y="917479"/>
            <a:ext cx="225739" cy="28452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620688"/>
            <a:ext cx="20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Statistics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0852" y="4979109"/>
            <a:ext cx="6693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covariance </a:t>
            </a:r>
            <a:r>
              <a:rPr lang="en-US" altLang="zh-CN" sz="2400" dirty="0" smtClean="0"/>
              <a:t>matrix, eigenvectors and eigenvalues, </a:t>
            </a:r>
            <a:r>
              <a:rPr lang="en-US" altLang="zh-CN" sz="2400" dirty="0"/>
              <a:t>Feature </a:t>
            </a:r>
            <a:r>
              <a:rPr lang="en-US" altLang="zh-CN" sz="2400" dirty="0" smtClean="0"/>
              <a:t>vector(max)</a:t>
            </a:r>
            <a:endParaRPr lang="zh-CN" alt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4" y="3176588"/>
            <a:ext cx="2988915" cy="91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8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14" y="836712"/>
            <a:ext cx="5112568" cy="144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65" y="2420888"/>
            <a:ext cx="3552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166" y="3789040"/>
            <a:ext cx="4890346" cy="116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90" y="5373216"/>
            <a:ext cx="19621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9538" y="476672"/>
            <a:ext cx="578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 </a:t>
            </a:r>
            <a:r>
              <a:rPr lang="en-US" altLang="zh-CN" sz="2400" dirty="0"/>
              <a:t>covariance matrix </a:t>
            </a:r>
            <a:r>
              <a:rPr lang="en-US" altLang="zh-CN" sz="2400" dirty="0" smtClean="0"/>
              <a:t> of three  variable </a:t>
            </a:r>
            <a:endParaRPr lang="zh-CN" altLang="en-US" sz="2400" dirty="0"/>
          </a:p>
        </p:txBody>
      </p:sp>
      <p:sp>
        <p:nvSpPr>
          <p:cNvPr id="6" name="下箭头 5"/>
          <p:cNvSpPr/>
          <p:nvPr/>
        </p:nvSpPr>
        <p:spPr>
          <a:xfrm rot="18418217">
            <a:off x="5487212" y="3512028"/>
            <a:ext cx="361711" cy="308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2261654" y="5046402"/>
            <a:ext cx="361711" cy="252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0" y="3752233"/>
            <a:ext cx="39528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下箭头 13"/>
          <p:cNvSpPr/>
          <p:nvPr/>
        </p:nvSpPr>
        <p:spPr>
          <a:xfrm rot="5400000">
            <a:off x="4013499" y="4131518"/>
            <a:ext cx="361711" cy="252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5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764703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400" dirty="0" smtClean="0"/>
              <a:t>减少变量的个数</a:t>
            </a:r>
            <a:endParaRPr lang="en-US" altLang="zh-CN" sz="24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400" dirty="0" smtClean="0"/>
              <a:t>确保变量之间的相互独立性并保持大部分的信息。</a:t>
            </a:r>
            <a:endParaRPr lang="en-US" altLang="zh-CN" sz="24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400" dirty="0" smtClean="0"/>
              <a:t>提供一个框架来解释结果。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endParaRPr lang="en-US" altLang="zh-CN" sz="2400" dirty="0" smtClean="0"/>
          </a:p>
          <a:p>
            <a:pPr marL="342900" indent="-342900">
              <a:buAutoNum type="arabicPeriod"/>
            </a:pP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243" y="2708920"/>
            <a:ext cx="799288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PCA ( </a:t>
            </a:r>
            <a:r>
              <a:rPr lang="en-US" altLang="zh-CN" sz="2400" dirty="0" err="1" smtClean="0"/>
              <a:t>prcomp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dudi</a:t>
            </a:r>
            <a:r>
              <a:rPr lang="en-US" altLang="zh-CN" sz="2400" dirty="0" err="1" smtClean="0"/>
              <a:t>.pca</a:t>
            </a:r>
            <a:r>
              <a:rPr lang="en-US" altLang="zh-CN" sz="2400" dirty="0" smtClean="0"/>
              <a:t>, </a:t>
            </a:r>
            <a:r>
              <a:rPr lang="en-US" altLang="zh-CN" sz="2400" dirty="0" smtClean="0"/>
              <a:t>ade4 R packages)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PCoA</a:t>
            </a:r>
            <a:r>
              <a:rPr lang="en-US" altLang="zh-CN" sz="2400" dirty="0" smtClean="0"/>
              <a:t>: </a:t>
            </a:r>
            <a:r>
              <a:rPr lang="en-US" altLang="zh-CN" sz="2400" dirty="0"/>
              <a:t>Principal Coordinate Analysis </a:t>
            </a:r>
            <a:r>
              <a:rPr lang="en-US" altLang="zh-CN" sz="2400" dirty="0" smtClean="0"/>
              <a:t>(</a:t>
            </a:r>
            <a:r>
              <a:rPr lang="en-US" altLang="zh-CN" sz="2400" dirty="0" err="1" smtClean="0"/>
              <a:t>DARwin</a:t>
            </a:r>
            <a:r>
              <a:rPr lang="en-US" altLang="zh-CN" sz="2400" dirty="0" smtClean="0"/>
              <a:t> software)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 smtClean="0"/>
              <a:t>DAPC: </a:t>
            </a:r>
            <a:r>
              <a:rPr lang="en-US" altLang="zh-CN" sz="2400" dirty="0"/>
              <a:t>uses k-means clustering and the Bayesian Information Criterion (BIC) to identify the optimal </a:t>
            </a:r>
            <a:r>
              <a:rPr lang="en-US" altLang="zh-CN" sz="2400" dirty="0" smtClean="0"/>
              <a:t>number of </a:t>
            </a:r>
            <a:r>
              <a:rPr lang="en-US" altLang="zh-CN" sz="2400" dirty="0"/>
              <a:t>clusters in the data </a:t>
            </a:r>
            <a:r>
              <a:rPr lang="en-US" altLang="zh-CN" sz="2400" dirty="0" smtClean="0"/>
              <a:t>(</a:t>
            </a:r>
            <a:r>
              <a:rPr lang="en-US" altLang="zh-CN" sz="2400" dirty="0" err="1" smtClean="0"/>
              <a:t>dapc</a:t>
            </a:r>
            <a:r>
              <a:rPr lang="en-US" altLang="zh-CN" sz="2400" dirty="0" smtClean="0"/>
              <a:t> R packages)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 smtClean="0"/>
              <a:t>Eignsoft</a:t>
            </a:r>
            <a:r>
              <a:rPr lang="en-US" altLang="zh-CN" sz="2400" dirty="0" smtClean="0"/>
              <a:t> (</a:t>
            </a:r>
            <a:r>
              <a:rPr lang="en-US" altLang="zh-CN" sz="2400" dirty="0" err="1" smtClean="0"/>
              <a:t>smartpca.c</a:t>
            </a:r>
            <a:r>
              <a:rPr lang="en-US" altLang="zh-CN" sz="2400" dirty="0" smtClean="0"/>
              <a:t>)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60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73" y="1564404"/>
            <a:ext cx="6780213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83671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Dudi.pca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fuction</a:t>
            </a:r>
            <a:r>
              <a:rPr lang="en-US" altLang="zh-CN" sz="2400" dirty="0" smtClean="0"/>
              <a:t> in R-package </a:t>
            </a:r>
            <a:r>
              <a:rPr lang="en-US" altLang="zh-CN" sz="2400" dirty="0"/>
              <a:t>ade4 </a:t>
            </a:r>
            <a:r>
              <a:rPr lang="en-US" altLang="zh-CN" sz="2400" dirty="0" smtClean="0"/>
              <a:t>implemented in R-Studio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5661247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Install packages (ade4, ggplot2, grip 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730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667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DAPC</a:t>
            </a:r>
            <a:r>
              <a:rPr lang="en-US" altLang="zh-CN" sz="2400" dirty="0"/>
              <a:t>:  </a:t>
            </a:r>
            <a:r>
              <a:rPr lang="en-US" altLang="zh-CN" sz="2400" dirty="0" smtClean="0"/>
              <a:t>R- package in </a:t>
            </a:r>
            <a:r>
              <a:rPr lang="en-US" altLang="zh-CN" sz="2400" dirty="0" err="1" smtClean="0"/>
              <a:t>adegenet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516703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1. DAPC </a:t>
            </a:r>
            <a:r>
              <a:rPr lang="en-US" altLang="zh-CN" sz="2400" dirty="0"/>
              <a:t>was used to </a:t>
            </a:r>
            <a:r>
              <a:rPr lang="en-US" altLang="zh-CN" sz="2400" dirty="0" smtClean="0"/>
              <a:t>identify and </a:t>
            </a:r>
            <a:r>
              <a:rPr lang="en-US" altLang="zh-CN" sz="2400" dirty="0"/>
              <a:t>describe clusters of genetically related </a:t>
            </a:r>
            <a:r>
              <a:rPr lang="en-US" altLang="zh-CN" sz="2400" dirty="0" smtClean="0"/>
              <a:t>individuals.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26" y="4023062"/>
            <a:ext cx="83799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2. The </a:t>
            </a:r>
            <a:r>
              <a:rPr lang="en-US" altLang="zh-CN" sz="2400" dirty="0"/>
              <a:t>absence </a:t>
            </a:r>
            <a:r>
              <a:rPr lang="en-US" altLang="zh-CN" sz="2400" dirty="0" smtClean="0"/>
              <a:t>of any </a:t>
            </a:r>
            <a:r>
              <a:rPr lang="en-US" altLang="zh-CN" sz="2400" dirty="0"/>
              <a:t>assumption about </a:t>
            </a:r>
            <a:r>
              <a:rPr lang="en-US" altLang="zh-CN" sz="2400" dirty="0" smtClean="0"/>
              <a:t>the underlying </a:t>
            </a:r>
            <a:r>
              <a:rPr lang="en-US" altLang="zh-CN" sz="2400" dirty="0"/>
              <a:t>population genetics model, in particular concerning </a:t>
            </a:r>
            <a:r>
              <a:rPr lang="en-US" altLang="zh-CN" sz="2400" dirty="0" smtClean="0"/>
              <a:t>Hardy-Weinberg equilibrium </a:t>
            </a:r>
            <a:r>
              <a:rPr lang="en-US" altLang="zh-CN" sz="2400" dirty="0"/>
              <a:t>or linkage </a:t>
            </a:r>
            <a:r>
              <a:rPr lang="en-US" altLang="zh-CN" sz="2400" dirty="0" smtClean="0"/>
              <a:t>equilibrium.</a:t>
            </a:r>
          </a:p>
          <a:p>
            <a:endParaRPr lang="en-US" altLang="zh-CN" sz="2400" dirty="0" smtClean="0"/>
          </a:p>
          <a:p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> 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229851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It </a:t>
            </a:r>
            <a:r>
              <a:rPr lang="en-US" altLang="zh-CN" sz="2400" dirty="0"/>
              <a:t>transforms the data using PCA, and then performs a Discriminant Analysis on the principal components (PC)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917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48680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Input file: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- </a:t>
            </a:r>
            <a:r>
              <a:rPr lang="en-US" altLang="zh-CN" sz="2400" dirty="0" err="1" smtClean="0"/>
              <a:t>genind</a:t>
            </a:r>
            <a:r>
              <a:rPr lang="en-US" altLang="zh-CN" sz="2400" dirty="0"/>
              <a:t>: a class for data of individuals ("</a:t>
            </a:r>
            <a:r>
              <a:rPr lang="en-US" altLang="zh-CN" sz="2400" dirty="0" err="1"/>
              <a:t>genind</a:t>
            </a:r>
            <a:r>
              <a:rPr lang="en-US" altLang="zh-CN" sz="2400" dirty="0"/>
              <a:t>" stands for genotypes-individuals).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- </a:t>
            </a:r>
            <a:r>
              <a:rPr lang="en-US" altLang="zh-CN" sz="2400" dirty="0" err="1"/>
              <a:t>genpop</a:t>
            </a:r>
            <a:r>
              <a:rPr lang="en-US" altLang="zh-CN" sz="2400" dirty="0"/>
              <a:t>: a class for data of groups of individuals ("</a:t>
            </a:r>
            <a:r>
              <a:rPr lang="en-US" altLang="zh-CN" sz="2400" dirty="0" err="1"/>
              <a:t>genpop</a:t>
            </a:r>
            <a:r>
              <a:rPr lang="en-US" altLang="zh-CN" sz="2400" dirty="0"/>
              <a:t>" stands for genotypes-populations)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- </a:t>
            </a:r>
            <a:r>
              <a:rPr lang="en-US" altLang="zh-CN" sz="2400" dirty="0" err="1" smtClean="0"/>
              <a:t>genlight</a:t>
            </a:r>
            <a:r>
              <a:rPr lang="en-US" altLang="zh-CN" sz="2400" dirty="0"/>
              <a:t>: a class for genome-wide SNP </a:t>
            </a:r>
            <a:r>
              <a:rPr lang="en-US" altLang="zh-CN" sz="2400" dirty="0" smtClean="0"/>
              <a:t>data.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817" y="407707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.pink</a:t>
            </a:r>
          </a:p>
          <a:p>
            <a:r>
              <a:rPr lang="en-US" altLang="zh-CN" sz="2400" dirty="0" smtClean="0"/>
              <a:t>.</a:t>
            </a:r>
            <a:r>
              <a:rPr lang="en-US" altLang="zh-CN" sz="2400" dirty="0" err="1" smtClean="0"/>
              <a:t>snp</a:t>
            </a:r>
            <a:endParaRPr lang="en-US" altLang="zh-CN" sz="2400" dirty="0" smtClean="0"/>
          </a:p>
          <a:p>
            <a:r>
              <a:rPr lang="en-US" altLang="zh-CN" sz="2400" dirty="0" smtClean="0"/>
              <a:t>SNP </a:t>
            </a:r>
            <a:r>
              <a:rPr lang="en-US" altLang="zh-CN" sz="2400" dirty="0"/>
              <a:t>can also be extracted from aligned DNA sequences with the </a:t>
            </a:r>
            <a:r>
              <a:rPr lang="en-US" altLang="zh-CN" sz="2400" dirty="0" err="1"/>
              <a:t>fasta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forma using fasta2genlight.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159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9980" y="836712"/>
            <a:ext cx="7416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err="1" smtClean="0"/>
              <a:t>Transfrom</a:t>
            </a:r>
            <a:r>
              <a:rPr lang="en-US" altLang="zh-CN" sz="2400" dirty="0" smtClean="0"/>
              <a:t> PCA: </a:t>
            </a:r>
            <a:r>
              <a:rPr lang="en-US" altLang="zh-CN" sz="2400" dirty="0" err="1" smtClean="0"/>
              <a:t>genlight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>
                <a:solidFill>
                  <a:schemeClr val="accent1"/>
                </a:solidFill>
              </a:rPr>
              <a:t>glPca</a:t>
            </a:r>
            <a:r>
              <a:rPr lang="en-US" altLang="zh-CN" sz="2400" dirty="0" smtClean="0">
                <a:solidFill>
                  <a:schemeClr val="accent1"/>
                </a:solidFill>
              </a:rPr>
              <a:t> </a:t>
            </a:r>
            <a:r>
              <a:rPr lang="en-US" altLang="zh-CN" sz="2400" dirty="0" smtClean="0"/>
              <a:t>from </a:t>
            </a:r>
            <a:r>
              <a:rPr lang="en-US" altLang="zh-CN" sz="2400" dirty="0" err="1" smtClean="0"/>
              <a:t>adegenet</a:t>
            </a:r>
            <a:r>
              <a:rPr lang="en-US" altLang="zh-CN" sz="2400" dirty="0" smtClean="0"/>
              <a:t>; </a:t>
            </a:r>
            <a:r>
              <a:rPr lang="en-US" altLang="zh-CN" sz="2400" dirty="0" err="1" smtClean="0"/>
              <a:t>dudi.pca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fuction</a:t>
            </a:r>
            <a:r>
              <a:rPr lang="en-US" altLang="zh-CN" sz="2400" dirty="0" smtClean="0"/>
              <a:t> from ade4.</a:t>
            </a: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chemeClr val="accent1"/>
              </a:solidFill>
            </a:endParaRPr>
          </a:p>
          <a:p>
            <a:r>
              <a:rPr lang="en-US" altLang="zh-CN" sz="2400" dirty="0" err="1" smtClean="0"/>
              <a:t>find.clusters</a:t>
            </a:r>
            <a:r>
              <a:rPr lang="en-US" altLang="zh-CN" sz="2400" dirty="0" smtClean="0"/>
              <a:t>: to identify clusters without prior using k-means. From stats package.</a:t>
            </a:r>
          </a:p>
          <a:p>
            <a:endParaRPr lang="en-US" altLang="zh-CN" sz="2400" dirty="0" smtClean="0"/>
          </a:p>
          <a:p>
            <a:r>
              <a:rPr lang="en-US" altLang="zh-CN" sz="2400" dirty="0" err="1" smtClean="0"/>
              <a:t>xvalDapc</a:t>
            </a:r>
            <a:r>
              <a:rPr lang="en-US" altLang="zh-CN" sz="2400" dirty="0"/>
              <a:t>: The function </a:t>
            </a:r>
            <a:r>
              <a:rPr lang="en-US" altLang="zh-CN" sz="2400" dirty="0" err="1"/>
              <a:t>xvalDapc</a:t>
            </a:r>
            <a:r>
              <a:rPr lang="en-US" altLang="zh-CN" sz="2400" dirty="0"/>
              <a:t> performs stratified cross-validation of DAPC using varying numbers of </a:t>
            </a:r>
            <a:r>
              <a:rPr lang="en-US" altLang="zh-CN" sz="2400" dirty="0" smtClean="0"/>
              <a:t>PCs</a:t>
            </a:r>
          </a:p>
          <a:p>
            <a:endParaRPr lang="en-US" altLang="zh-CN" sz="2400" dirty="0" smtClean="0"/>
          </a:p>
          <a:p>
            <a:r>
              <a:rPr lang="en-US" altLang="zh-CN" sz="2400" dirty="0" err="1" smtClean="0"/>
              <a:t>dapc</a:t>
            </a:r>
            <a:r>
              <a:rPr lang="en-US" altLang="zh-CN" sz="2400" dirty="0"/>
              <a:t>: Discriminant Analysis of Principal Components</a:t>
            </a:r>
            <a:endParaRPr lang="en-US" altLang="zh-CN" sz="2400" dirty="0" smtClean="0"/>
          </a:p>
          <a:p>
            <a:r>
              <a:rPr lang="en-US" altLang="zh-CN" sz="2400" dirty="0" err="1" smtClean="0"/>
              <a:t>scatter.dapc</a:t>
            </a:r>
            <a:r>
              <a:rPr lang="en-US" altLang="zh-CN" sz="2400" dirty="0"/>
              <a:t>: Graphical methods for </a:t>
            </a:r>
            <a:r>
              <a:rPr lang="en-US" altLang="zh-CN" sz="2400" dirty="0" smtClean="0"/>
              <a:t>DAPC</a:t>
            </a:r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803976" y="6124889"/>
            <a:ext cx="7488832" cy="365125"/>
          </a:xfrm>
        </p:spPr>
        <p:txBody>
          <a:bodyPr/>
          <a:lstStyle/>
          <a:p>
            <a:r>
              <a:rPr lang="en-US" altLang="zh-CN" dirty="0" err="1"/>
              <a:t>Campoy</a:t>
            </a:r>
            <a:r>
              <a:rPr lang="en-US" altLang="zh-CN" dirty="0"/>
              <a:t>, J. </a:t>
            </a:r>
            <a:r>
              <a:rPr lang="en-US" altLang="zh-CN" dirty="0" smtClean="0"/>
              <a:t>A et.(</a:t>
            </a:r>
            <a:r>
              <a:rPr lang="en-US" altLang="zh-CN" dirty="0"/>
              <a:t>2016) Genetic diversity, linkage disequilibrium, population structure and construction of a core collection of </a:t>
            </a:r>
            <a:r>
              <a:rPr lang="en-US" altLang="zh-CN" dirty="0" err="1"/>
              <a:t>Prunus</a:t>
            </a:r>
            <a:r>
              <a:rPr lang="en-US" altLang="zh-CN" dirty="0"/>
              <a:t> </a:t>
            </a:r>
            <a:r>
              <a:rPr lang="en-US" altLang="zh-CN" dirty="0" err="1"/>
              <a:t>avium</a:t>
            </a:r>
            <a:r>
              <a:rPr lang="en-US" altLang="zh-CN" dirty="0"/>
              <a:t> L. landraces and bred cultivars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84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0"/>
            <a:ext cx="5688632" cy="350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4437112"/>
            <a:ext cx="662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program </a:t>
            </a:r>
            <a:r>
              <a:rPr lang="en-US" altLang="zh-CN" sz="2400" i="1" dirty="0"/>
              <a:t>migrate </a:t>
            </a:r>
            <a:r>
              <a:rPr lang="en-US" altLang="zh-CN" sz="2400" dirty="0"/>
              <a:t>estimates population size and </a:t>
            </a:r>
            <a:r>
              <a:rPr lang="en-US" altLang="zh-CN" sz="2400" dirty="0" smtClean="0"/>
              <a:t>migration parameters </a:t>
            </a:r>
            <a:r>
              <a:rPr lang="en-US" altLang="zh-CN" sz="2400" dirty="0"/>
              <a:t>using genetic data.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50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3969" y="162880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</a:t>
            </a:r>
            <a:r>
              <a:rPr lang="en-US" altLang="zh-CN" sz="2400" dirty="0" smtClean="0"/>
              <a:t>odel-based clustering method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206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 smtClean="0"/>
              <a:t>Populaton</a:t>
            </a:r>
            <a:r>
              <a:rPr lang="en-US" altLang="zh-CN" sz="4000" dirty="0" smtClean="0"/>
              <a:t> structure</a:t>
            </a:r>
            <a:endParaRPr lang="zh-CN" alt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117654" y="1491221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Distance- based (Principal components)</a:t>
            </a:r>
            <a:endParaRPr lang="zh-CN" altLang="en-US" sz="2400" dirty="0"/>
          </a:p>
        </p:txBody>
      </p:sp>
      <p:sp>
        <p:nvSpPr>
          <p:cNvPr id="7" name="下箭头 6"/>
          <p:cNvSpPr/>
          <p:nvPr/>
        </p:nvSpPr>
        <p:spPr>
          <a:xfrm>
            <a:off x="2483768" y="2276872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6516216" y="2276872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4650110" cy="295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08" y="2996952"/>
            <a:ext cx="3920548" cy="205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10" y="4746069"/>
            <a:ext cx="27813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7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816311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•Behavioral </a:t>
            </a:r>
            <a:r>
              <a:rPr lang="en-US" altLang="zh-CN" sz="2400" dirty="0"/>
              <a:t>or ecological approach: </a:t>
            </a:r>
            <a:r>
              <a:rPr lang="en-US" altLang="zh-CN" sz="2400" dirty="0" smtClean="0"/>
              <a:t>monitoring</a:t>
            </a:r>
          </a:p>
          <a:p>
            <a:pPr>
              <a:lnSpc>
                <a:spcPct val="150000"/>
              </a:lnSpc>
            </a:pP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•Genetic makeup: </a:t>
            </a:r>
            <a:r>
              <a:rPr lang="en-US" altLang="zh-CN" sz="2400" dirty="0" err="1" smtClean="0"/>
              <a:t>F</a:t>
            </a:r>
            <a:r>
              <a:rPr lang="en-US" altLang="zh-CN" sz="2400" baseline="-25000" dirty="0" err="1" smtClean="0"/>
              <a:t>st</a:t>
            </a:r>
            <a:r>
              <a:rPr lang="en-US" altLang="zh-CN" sz="2400" dirty="0"/>
              <a:t> (how isolated populations), </a:t>
            </a:r>
            <a:r>
              <a:rPr lang="en-US" altLang="zh-CN" sz="2400" dirty="0" smtClean="0"/>
              <a:t>allele </a:t>
            </a:r>
            <a:r>
              <a:rPr lang="en-US" altLang="zh-CN" sz="2400" dirty="0"/>
              <a:t>frequencies(Wright-Fisher population model), </a:t>
            </a:r>
            <a:r>
              <a:rPr lang="en-US" altLang="zh-CN" sz="2400" dirty="0" smtClean="0"/>
              <a:t>coalescent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55122" y="2173213"/>
            <a:ext cx="712133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1. The </a:t>
            </a:r>
            <a:r>
              <a:rPr lang="en-US" altLang="zh-CN" sz="2400" dirty="0"/>
              <a:t>effective population size of a </a:t>
            </a:r>
            <a:r>
              <a:rPr lang="en-US" altLang="zh-CN" sz="2400" dirty="0" smtClean="0"/>
              <a:t>population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 smtClean="0"/>
              <a:t>2. How </a:t>
            </a:r>
            <a:r>
              <a:rPr lang="en-US" altLang="zh-CN" sz="2400" dirty="0"/>
              <a:t>well populations interact with other populations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4078"/>
            <a:ext cx="2581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204864"/>
            <a:ext cx="799288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Recent approaches based on the coalescent (Kingman, </a:t>
            </a:r>
            <a:r>
              <a:rPr lang="en-US" altLang="zh-CN" sz="2400" dirty="0" smtClean="0"/>
              <a:t>2000) </a:t>
            </a:r>
            <a:r>
              <a:rPr lang="en-US" altLang="zh-CN" sz="2400" dirty="0"/>
              <a:t>allow better formulation of </a:t>
            </a:r>
            <a:r>
              <a:rPr lang="en-US" altLang="zh-CN" sz="2400" dirty="0" smtClean="0"/>
              <a:t>explicit probabilistic </a:t>
            </a:r>
            <a:r>
              <a:rPr lang="en-US" altLang="zh-CN" sz="2400" dirty="0"/>
              <a:t>model that can handle different immigration rates and different population sizes, and </a:t>
            </a:r>
            <a:r>
              <a:rPr lang="en-US" altLang="zh-CN" sz="2400" dirty="0" smtClean="0"/>
              <a:t>also the </a:t>
            </a:r>
            <a:r>
              <a:rPr lang="en-US" altLang="zh-CN" sz="2400" dirty="0"/>
              <a:t>addition of additional complications, such as recombination, population splitting </a:t>
            </a:r>
            <a:r>
              <a:rPr lang="en-US" altLang="zh-CN" sz="2400" dirty="0" smtClean="0"/>
              <a:t>etc.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55" y="404664"/>
            <a:ext cx="1224135" cy="14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2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462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Theoretical consideration</a:t>
            </a:r>
            <a:endParaRPr lang="zh-CN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62459"/>
            <a:ext cx="33909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08996" y="1762459"/>
            <a:ext cx="467064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Ɵ : </a:t>
            </a:r>
            <a:r>
              <a:rPr lang="en-US" altLang="zh-CN" dirty="0" smtClean="0"/>
              <a:t>mutation-scaled </a:t>
            </a:r>
            <a:r>
              <a:rPr lang="en-US" altLang="zh-CN" dirty="0"/>
              <a:t>effective population </a:t>
            </a:r>
            <a:r>
              <a:rPr lang="en-US" altLang="zh-CN" dirty="0" smtClean="0"/>
              <a:t>size; 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>ʍ : </a:t>
            </a:r>
            <a:r>
              <a:rPr lang="en-US" altLang="zh-CN" dirty="0"/>
              <a:t>mutation-scaled effective immigration </a:t>
            </a:r>
            <a:r>
              <a:rPr lang="en-US" altLang="zh-CN" dirty="0" smtClean="0"/>
              <a:t>rate;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μ</a:t>
            </a:r>
            <a:r>
              <a:rPr lang="zh-CN" altLang="en-US" dirty="0" smtClean="0"/>
              <a:t>：</a:t>
            </a:r>
            <a:r>
              <a:rPr lang="en-US" altLang="zh-CN" dirty="0" smtClean="0"/>
              <a:t>mutation rate;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M:  immigration rate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Ɵ = x*N</a:t>
            </a:r>
            <a:r>
              <a:rPr lang="en-US" altLang="zh-CN" sz="2400" baseline="-25000" dirty="0" smtClean="0"/>
              <a:t>e</a:t>
            </a:r>
            <a:r>
              <a:rPr lang="en-US" altLang="zh-CN" sz="2400" baseline="30000" dirty="0" smtClean="0"/>
              <a:t> </a:t>
            </a:r>
            <a:r>
              <a:rPr lang="zh-CN" altLang="en-US" sz="2400" baseline="30000" dirty="0"/>
              <a:t> </a:t>
            </a:r>
            <a:r>
              <a:rPr lang="zh-CN" altLang="en-US" sz="2400" dirty="0"/>
              <a:t>*</a:t>
            </a:r>
            <a:r>
              <a:rPr lang="en-US" altLang="zh-CN" sz="2400" dirty="0" smtClean="0"/>
              <a:t>μ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zh-CN" sz="2400" dirty="0" smtClean="0"/>
              <a:t>ʍ</a:t>
            </a:r>
            <a:r>
              <a:rPr lang="en-US" altLang="zh-CN" sz="2400" dirty="0" smtClean="0"/>
              <a:t> = m/μ;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Ɵ *ʍ = x*N</a:t>
            </a:r>
            <a:r>
              <a:rPr lang="en-US" altLang="zh-CN" sz="2400" baseline="-25000" dirty="0" smtClean="0"/>
              <a:t>e</a:t>
            </a:r>
            <a:r>
              <a:rPr lang="en-US" altLang="zh-CN" sz="2400" dirty="0"/>
              <a:t>*m: </a:t>
            </a:r>
            <a:r>
              <a:rPr lang="en-US" altLang="zh-CN" dirty="0"/>
              <a:t> </a:t>
            </a:r>
            <a:r>
              <a:rPr lang="en-US" altLang="zh-CN" dirty="0" smtClean="0"/>
              <a:t>The number </a:t>
            </a:r>
            <a:r>
              <a:rPr lang="en-US" altLang="zh-CN" dirty="0"/>
              <a:t>of immigrants per </a:t>
            </a:r>
            <a:r>
              <a:rPr lang="en-US" altLang="zh-CN" dirty="0" smtClean="0"/>
              <a:t>generation;</a:t>
            </a:r>
          </a:p>
        </p:txBody>
      </p:sp>
    </p:spTree>
    <p:extLst>
      <p:ext uri="{BB962C8B-B14F-4D97-AF65-F5344CB8AC3E}">
        <p14:creationId xmlns:p14="http://schemas.microsoft.com/office/powerpoint/2010/main" val="29776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91" y="1492852"/>
            <a:ext cx="35337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5133"/>
            <a:ext cx="4229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68619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en-US" altLang="zh-CN" sz="2400" dirty="0" smtClean="0"/>
              <a:t>. Maximum </a:t>
            </a:r>
            <a:r>
              <a:rPr lang="en-US" altLang="zh-CN" sz="2400" dirty="0"/>
              <a:t>likelihood estimation of migration </a:t>
            </a:r>
            <a:r>
              <a:rPr lang="en-US" altLang="zh-CN" sz="2400" dirty="0" smtClean="0"/>
              <a:t>rates(mature)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733" y="5144184"/>
            <a:ext cx="741682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2. Bayesian inference(favor)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18" y="5743153"/>
            <a:ext cx="42100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93" y="2190553"/>
            <a:ext cx="7012829" cy="296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8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02" y="1880828"/>
            <a:ext cx="696293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90502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Input file format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35356" y="4409802"/>
            <a:ext cx="6410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SNP: </a:t>
            </a:r>
            <a:r>
              <a:rPr lang="en-US" altLang="zh-CN" sz="2400" dirty="0"/>
              <a:t>N, </a:t>
            </a:r>
            <a:r>
              <a:rPr lang="en-US" altLang="zh-CN" sz="2400" dirty="0" smtClean="0"/>
              <a:t>nucleotides; H, </a:t>
            </a:r>
            <a:r>
              <a:rPr lang="en-US" altLang="zh-CN" sz="2400" dirty="0" err="1" smtClean="0"/>
              <a:t>HapMap</a:t>
            </a:r>
            <a:endParaRPr lang="zh-CN" altLang="en-US" sz="2400" dirty="0"/>
          </a:p>
        </p:txBody>
      </p:sp>
      <p:sp>
        <p:nvSpPr>
          <p:cNvPr id="6" name="左弧形箭头 5"/>
          <p:cNvSpPr/>
          <p:nvPr/>
        </p:nvSpPr>
        <p:spPr>
          <a:xfrm>
            <a:off x="649872" y="2518622"/>
            <a:ext cx="864096" cy="23248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97263"/>
            <a:ext cx="57245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2" y="620688"/>
            <a:ext cx="60483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5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0" y="1412776"/>
            <a:ext cx="5925839" cy="213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764704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Migration model </a:t>
            </a:r>
            <a:br>
              <a:rPr lang="en-US" altLang="zh-CN" sz="2400" dirty="0"/>
            </a:br>
            <a:endParaRPr lang="zh-CN" alt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9614"/>
            <a:ext cx="33432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734" y="3190225"/>
            <a:ext cx="31051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等于号 5"/>
          <p:cNvSpPr/>
          <p:nvPr/>
        </p:nvSpPr>
        <p:spPr>
          <a:xfrm>
            <a:off x="4427984" y="3939614"/>
            <a:ext cx="504056" cy="38100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1739" y="4761760"/>
            <a:ext cx="1299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1  2  3  4</a:t>
            </a:r>
          </a:p>
          <a:p>
            <a:r>
              <a:rPr lang="en-US" altLang="zh-CN" dirty="0" smtClean="0"/>
              <a:t>1  *  0  0  0</a:t>
            </a:r>
            <a:endParaRPr lang="en-US" altLang="zh-CN" dirty="0"/>
          </a:p>
          <a:p>
            <a:r>
              <a:rPr lang="en-US" altLang="zh-CN" dirty="0" smtClean="0"/>
              <a:t>2  *  *  0  0</a:t>
            </a:r>
          </a:p>
          <a:p>
            <a:r>
              <a:rPr lang="en-US" altLang="zh-CN" dirty="0" smtClean="0"/>
              <a:t>3  0  *  *  0</a:t>
            </a:r>
          </a:p>
          <a:p>
            <a:r>
              <a:rPr lang="en-US" altLang="zh-CN" dirty="0" smtClean="0"/>
              <a:t>4  *  0  0  *</a:t>
            </a:r>
          </a:p>
        </p:txBody>
      </p:sp>
      <p:sp>
        <p:nvSpPr>
          <p:cNvPr id="18" name="等于号 17"/>
          <p:cNvSpPr/>
          <p:nvPr/>
        </p:nvSpPr>
        <p:spPr>
          <a:xfrm rot="2802406">
            <a:off x="3740293" y="4390627"/>
            <a:ext cx="504056" cy="38100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等于号 18"/>
          <p:cNvSpPr/>
          <p:nvPr/>
        </p:nvSpPr>
        <p:spPr>
          <a:xfrm rot="18284903">
            <a:off x="5164940" y="4445776"/>
            <a:ext cx="504056" cy="38100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左中括号 14"/>
          <p:cNvSpPr/>
          <p:nvPr/>
        </p:nvSpPr>
        <p:spPr>
          <a:xfrm>
            <a:off x="3961739" y="4878544"/>
            <a:ext cx="136788" cy="118469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中括号 15"/>
          <p:cNvSpPr/>
          <p:nvPr/>
        </p:nvSpPr>
        <p:spPr>
          <a:xfrm>
            <a:off x="5159860" y="4895200"/>
            <a:ext cx="91153" cy="118469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8544"/>
            <a:ext cx="3362325" cy="33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2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83671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Bayesian inference</a:t>
            </a:r>
          </a:p>
          <a:p>
            <a:pPr algn="ctr"/>
            <a:r>
              <a:rPr lang="en-US" altLang="zh-CN" sz="2400" dirty="0"/>
              <a:t>generate posterior distributions</a:t>
            </a:r>
            <a:endParaRPr lang="zh-CN" altLang="en-US" sz="2400" dirty="0"/>
          </a:p>
        </p:txBody>
      </p:sp>
      <p:sp>
        <p:nvSpPr>
          <p:cNvPr id="5" name="下箭头 4"/>
          <p:cNvSpPr/>
          <p:nvPr/>
        </p:nvSpPr>
        <p:spPr>
          <a:xfrm rot="1625719">
            <a:off x="2482969" y="1866314"/>
            <a:ext cx="596732" cy="772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 rot="19048132">
            <a:off x="5334322" y="1761631"/>
            <a:ext cx="529796" cy="898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87624" y="2751311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SLICE sampling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336736" y="278092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METROPOLIS sampling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316678" y="3429000"/>
            <a:ext cx="4680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MH-sampling picks a value from the prior and then uses the </a:t>
            </a:r>
            <a:r>
              <a:rPr lang="en-US" altLang="zh-CN" sz="2000" dirty="0" smtClean="0"/>
              <a:t>data later </a:t>
            </a:r>
            <a:r>
              <a:rPr lang="en-US" altLang="zh-CN" sz="2000" dirty="0"/>
              <a:t>in the rejection-acceptance step to accept or reject the new </a:t>
            </a:r>
            <a:r>
              <a:rPr lang="en-US" altLang="zh-CN" sz="2000" dirty="0" smtClean="0"/>
              <a:t>value.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en-US" altLang="zh-CN" sz="2000" dirty="0" err="1"/>
              <a:t>solwer</a:t>
            </a:r>
            <a:endParaRPr lang="zh-CN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3429000"/>
            <a:ext cx="33450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Uses </a:t>
            </a:r>
            <a:r>
              <a:rPr lang="en-US" altLang="zh-CN" sz="2000" dirty="0"/>
              <a:t>the current posterior </a:t>
            </a:r>
            <a:r>
              <a:rPr lang="en-US" altLang="zh-CN" sz="2000" dirty="0" smtClean="0"/>
              <a:t>distribution (taking into account </a:t>
            </a:r>
            <a:r>
              <a:rPr lang="en-US" altLang="zh-CN" sz="2000" dirty="0"/>
              <a:t>the data) to generate a new </a:t>
            </a:r>
            <a:r>
              <a:rPr lang="en-US" altLang="zh-CN" sz="2000" dirty="0" smtClean="0"/>
              <a:t>state. For large data set, and fast with less MCMC chain.</a:t>
            </a:r>
            <a:endParaRPr lang="zh-CN" altLang="en-US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6" y="2263032"/>
            <a:ext cx="820688" cy="68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5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Achieving good </a:t>
            </a:r>
            <a:r>
              <a:rPr lang="en-US" altLang="zh-CN" sz="2400" dirty="0"/>
              <a:t>results with migrate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691276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1. Change </a:t>
            </a:r>
            <a:r>
              <a:rPr lang="en-US" altLang="zh-CN" sz="2000" dirty="0"/>
              <a:t>the random number seed and check if you get similar </a:t>
            </a:r>
            <a:r>
              <a:rPr lang="en-US" altLang="zh-CN" sz="2000" dirty="0" smtClean="0"/>
              <a:t>results.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2. Use </a:t>
            </a:r>
            <a:r>
              <a:rPr lang="en-US" altLang="zh-CN" sz="2000" dirty="0"/>
              <a:t>the heating scheme if you get wildly different results and have low acceptance </a:t>
            </a:r>
            <a:r>
              <a:rPr lang="en-US" altLang="zh-CN" sz="2000" dirty="0" smtClean="0"/>
              <a:t>ratios.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3. </a:t>
            </a:r>
            <a:r>
              <a:rPr lang="en-US" altLang="zh-CN" sz="2000" dirty="0"/>
              <a:t>Run with replicates=YES:10 and perhaps also using </a:t>
            </a:r>
            <a:r>
              <a:rPr lang="en-US" altLang="zh-CN" sz="2000" dirty="0" err="1"/>
              <a:t>randomtree</a:t>
            </a:r>
            <a:r>
              <a:rPr lang="en-US" altLang="zh-CN" sz="2000" dirty="0"/>
              <a:t>=YES, but beware this will </a:t>
            </a:r>
            <a:r>
              <a:rPr lang="en-US" altLang="zh-CN" sz="2000" dirty="0" smtClean="0"/>
              <a:t>run 10x </a:t>
            </a:r>
            <a:r>
              <a:rPr lang="en-US" altLang="zh-CN" sz="2000" dirty="0"/>
              <a:t>longer then your single </a:t>
            </a:r>
            <a:r>
              <a:rPr lang="en-US" altLang="zh-CN" sz="2000" dirty="0" smtClean="0"/>
              <a:t>run.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4. </a:t>
            </a:r>
            <a:r>
              <a:rPr lang="en-US" altLang="zh-CN" sz="2000" dirty="0"/>
              <a:t>If the results do not change much , perhaps you can stop. Otherwise increase the length of </a:t>
            </a:r>
            <a:r>
              <a:rPr lang="en-US" altLang="zh-CN" sz="2000" dirty="0" smtClean="0"/>
              <a:t>the chains</a:t>
            </a:r>
            <a:r>
              <a:rPr lang="en-US" altLang="zh-CN" sz="2000" dirty="0"/>
              <a:t>, increasing the </a:t>
            </a:r>
            <a:r>
              <a:rPr lang="en-US" altLang="zh-CN" sz="2000" dirty="0" smtClean="0"/>
              <a:t>increment.</a:t>
            </a:r>
          </a:p>
          <a:p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68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552728" cy="433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1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44997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  STRUCTURE</a:t>
            </a: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62880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①The </a:t>
            </a:r>
            <a:r>
              <a:rPr lang="en-US" altLang="zh-CN" sz="2400" dirty="0"/>
              <a:t>program structure implements a model-based clustering method for inferring population structure using genotype data consisting of unlinked markers. 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11086" y="494116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/>
              <a:t>K</a:t>
            </a:r>
            <a:r>
              <a:rPr lang="en-US" altLang="zh-CN" sz="2400" dirty="0" smtClean="0"/>
              <a:t> is characterized </a:t>
            </a:r>
            <a:r>
              <a:rPr lang="en-US" altLang="zh-CN" sz="2400" dirty="0"/>
              <a:t>by a set of allele frequencies at each locus</a:t>
            </a:r>
            <a:endParaRPr lang="zh-CN" altLang="en-US" sz="2400" dirty="0"/>
          </a:p>
        </p:txBody>
      </p:sp>
      <p:sp>
        <p:nvSpPr>
          <p:cNvPr id="6" name="五角星 5"/>
          <p:cNvSpPr/>
          <p:nvPr/>
        </p:nvSpPr>
        <p:spPr>
          <a:xfrm>
            <a:off x="539552" y="860412"/>
            <a:ext cx="216024" cy="23083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752" y="3599150"/>
            <a:ext cx="7937378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②Population structure, assigning </a:t>
            </a:r>
            <a:r>
              <a:rPr lang="en-US" altLang="zh-CN" sz="2400" dirty="0"/>
              <a:t>individuals to </a:t>
            </a:r>
            <a:r>
              <a:rPr lang="en-US" altLang="zh-CN" sz="2400" dirty="0" smtClean="0"/>
              <a:t>populations, identifying </a:t>
            </a:r>
            <a:r>
              <a:rPr lang="en-US" altLang="zh-CN" sz="2400" dirty="0"/>
              <a:t>migrants and admixed individuals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315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736" y="1268760"/>
            <a:ext cx="849694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Bayes factors </a:t>
            </a:r>
            <a:r>
              <a:rPr lang="en-US" altLang="zh-CN" sz="2000" dirty="0"/>
              <a:t>are ratios of marginal likelihoods. In contrast to maximum likelihood, the marginal likelihood </a:t>
            </a:r>
            <a:r>
              <a:rPr lang="en-US" altLang="zh-CN" sz="2000" dirty="0" smtClean="0"/>
              <a:t>is the </a:t>
            </a:r>
            <a:r>
              <a:rPr lang="en-US" altLang="zh-CN" sz="2000" dirty="0"/>
              <a:t>integral of the likelihood function over the complete parameter range. MIGRATE can </a:t>
            </a:r>
            <a:r>
              <a:rPr lang="en-US" altLang="zh-CN" sz="2000" dirty="0" smtClean="0"/>
              <a:t>calculate </a:t>
            </a:r>
            <a:r>
              <a:rPr lang="en-US" altLang="zh-CN" sz="2000" dirty="0" err="1" smtClean="0"/>
              <a:t>suchmarginal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likelihoods for a particular migration model (</a:t>
            </a:r>
            <a:r>
              <a:rPr lang="en-US" altLang="zh-CN" sz="2000" dirty="0" err="1"/>
              <a:t>Beerli</a:t>
            </a:r>
            <a:r>
              <a:rPr lang="en-US" altLang="zh-CN" sz="2000" dirty="0"/>
              <a:t> and </a:t>
            </a:r>
            <a:r>
              <a:rPr lang="en-US" altLang="zh-CN" sz="2000" dirty="0" err="1"/>
              <a:t>Palczewski</a:t>
            </a:r>
            <a:r>
              <a:rPr lang="en-US" altLang="zh-CN" sz="2000" dirty="0"/>
              <a:t> 2010)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429000"/>
            <a:ext cx="7272808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dirty="0" smtClean="0"/>
              <a:t>Decide </a:t>
            </a:r>
            <a:r>
              <a:rPr lang="en-US" altLang="zh-CN" sz="2000" dirty="0"/>
              <a:t>on the models that are interesting for a </a:t>
            </a:r>
            <a:r>
              <a:rPr lang="en-US" altLang="zh-CN" sz="2000" dirty="0" smtClean="0"/>
              <a:t>comparison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dirty="0"/>
              <a:t>Run each model through </a:t>
            </a:r>
            <a:r>
              <a:rPr lang="en-US" altLang="zh-CN" sz="2000" dirty="0" smtClean="0"/>
              <a:t>MIGRATE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dirty="0"/>
              <a:t>Compare the marginal likelihood of the different runs and calculate the Bayes factor and </a:t>
            </a:r>
            <a:r>
              <a:rPr lang="en-US" altLang="zh-CN" sz="2000" dirty="0" smtClean="0"/>
              <a:t>calculate the </a:t>
            </a:r>
            <a:r>
              <a:rPr lang="en-US" altLang="zh-CN" sz="2000" dirty="0"/>
              <a:t>probability for each model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6307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 </a:t>
            </a:r>
            <a:r>
              <a:rPr lang="en-US" altLang="zh-CN" sz="2400" dirty="0"/>
              <a:t>example named </a:t>
            </a:r>
            <a:r>
              <a:rPr lang="en-US" altLang="zh-CN" sz="2400" dirty="0" err="1"/>
              <a:t>twoswisstowns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864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2068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Models: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48478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Model1: full model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148478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Model2: full model</a:t>
            </a:r>
            <a:endParaRPr lang="zh-CN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400506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Model3: full model</a:t>
            </a:r>
            <a:endParaRPr lang="zh-CN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400506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Model4: full model</a:t>
            </a:r>
            <a:endParaRPr lang="zh-CN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88413" y="2060848"/>
            <a:ext cx="2547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             </a:t>
            </a:r>
            <a:r>
              <a:rPr lang="en-US" altLang="zh-CN" sz="2000" dirty="0" err="1" smtClean="0"/>
              <a:t>Aadorf</a:t>
            </a:r>
            <a:r>
              <a:rPr lang="en-US" altLang="zh-CN" sz="2000" dirty="0" smtClean="0"/>
              <a:t>    Bern</a:t>
            </a:r>
          </a:p>
          <a:p>
            <a:r>
              <a:rPr lang="en-US" altLang="zh-CN" sz="2000" dirty="0" err="1" smtClean="0"/>
              <a:t>Aadorf</a:t>
            </a:r>
            <a:r>
              <a:rPr lang="en-US" altLang="zh-CN" sz="2000" dirty="0" smtClean="0"/>
              <a:t>    *             *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Bern        *             *</a:t>
            </a:r>
            <a:endParaRPr lang="zh-CN" altLang="en-US" sz="2000" dirty="0"/>
          </a:p>
        </p:txBody>
      </p:sp>
      <p:sp>
        <p:nvSpPr>
          <p:cNvPr id="10" name="左中括号 9"/>
          <p:cNvSpPr/>
          <p:nvPr/>
        </p:nvSpPr>
        <p:spPr>
          <a:xfrm>
            <a:off x="926338" y="2132856"/>
            <a:ext cx="117270" cy="153063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115616" y="4509120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             </a:t>
            </a:r>
            <a:r>
              <a:rPr lang="en-US" altLang="zh-CN" sz="2000" dirty="0" err="1" smtClean="0"/>
              <a:t>Aadorf</a:t>
            </a:r>
            <a:r>
              <a:rPr lang="en-US" altLang="zh-CN" sz="2000" dirty="0" smtClean="0"/>
              <a:t>    Bern</a:t>
            </a:r>
          </a:p>
          <a:p>
            <a:r>
              <a:rPr lang="en-US" altLang="zh-CN" sz="2000" dirty="0" err="1" smtClean="0"/>
              <a:t>Aadorf</a:t>
            </a:r>
            <a:r>
              <a:rPr lang="en-US" altLang="zh-CN" sz="2000" dirty="0" smtClean="0"/>
              <a:t>    *             *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Bern        0             *</a:t>
            </a:r>
            <a:endParaRPr lang="zh-CN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8064" y="2204864"/>
            <a:ext cx="2636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             </a:t>
            </a:r>
            <a:r>
              <a:rPr lang="en-US" altLang="zh-CN" sz="2000" dirty="0" err="1" smtClean="0"/>
              <a:t>Aadorf</a:t>
            </a:r>
            <a:r>
              <a:rPr lang="en-US" altLang="zh-CN" sz="2000" dirty="0" smtClean="0"/>
              <a:t>    Bern</a:t>
            </a:r>
          </a:p>
          <a:p>
            <a:r>
              <a:rPr lang="en-US" altLang="zh-CN" sz="2000" dirty="0" err="1" smtClean="0"/>
              <a:t>Aadorf</a:t>
            </a:r>
            <a:r>
              <a:rPr lang="en-US" altLang="zh-CN" sz="2000" dirty="0" smtClean="0"/>
              <a:t>    *             0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Bern        *             *</a:t>
            </a:r>
            <a:endParaRPr lang="zh-CN" altLang="en-US" sz="2000" dirty="0"/>
          </a:p>
        </p:txBody>
      </p:sp>
      <p:sp>
        <p:nvSpPr>
          <p:cNvPr id="14" name="左中括号 13"/>
          <p:cNvSpPr/>
          <p:nvPr/>
        </p:nvSpPr>
        <p:spPr>
          <a:xfrm>
            <a:off x="1005912" y="4509120"/>
            <a:ext cx="109704" cy="153063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左中括号 14"/>
          <p:cNvSpPr/>
          <p:nvPr/>
        </p:nvSpPr>
        <p:spPr>
          <a:xfrm>
            <a:off x="5004048" y="2204864"/>
            <a:ext cx="165665" cy="153063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中括号 16"/>
          <p:cNvSpPr/>
          <p:nvPr/>
        </p:nvSpPr>
        <p:spPr>
          <a:xfrm>
            <a:off x="3303060" y="2132856"/>
            <a:ext cx="188820" cy="153063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中括号 18"/>
          <p:cNvSpPr/>
          <p:nvPr/>
        </p:nvSpPr>
        <p:spPr>
          <a:xfrm>
            <a:off x="7308304" y="2204864"/>
            <a:ext cx="189735" cy="153063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中括号 19"/>
          <p:cNvSpPr/>
          <p:nvPr/>
        </p:nvSpPr>
        <p:spPr>
          <a:xfrm>
            <a:off x="3243487" y="4405520"/>
            <a:ext cx="176385" cy="153063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4139952" y="4725144"/>
            <a:ext cx="46805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A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model where </a:t>
            </a:r>
            <a:r>
              <a:rPr lang="en-US" altLang="zh-CN" sz="2000" dirty="0" err="1"/>
              <a:t>Aadorf</a:t>
            </a:r>
            <a:r>
              <a:rPr lang="en-US" altLang="zh-CN" sz="2000" dirty="0"/>
              <a:t> and Bern are part of the same </a:t>
            </a:r>
            <a:r>
              <a:rPr lang="en-US" altLang="zh-CN" sz="2000" dirty="0" err="1"/>
              <a:t>panmictic</a:t>
            </a:r>
            <a:r>
              <a:rPr lang="en-US" altLang="zh-CN" sz="2000" dirty="0"/>
              <a:t> population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36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8" y="1772815"/>
            <a:ext cx="7812360" cy="254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48" y="4554335"/>
            <a:ext cx="466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178562"/>
            <a:ext cx="3352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692696"/>
            <a:ext cx="5564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Results</a:t>
            </a:r>
            <a:endParaRPr lang="zh-CN" altLang="en-US" sz="24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6" y="328852"/>
            <a:ext cx="1393519" cy="144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4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•Approximate </a:t>
            </a:r>
            <a:r>
              <a:rPr lang="en-US" altLang="zh-CN" sz="2400" dirty="0"/>
              <a:t>Bayesian </a:t>
            </a:r>
            <a:r>
              <a:rPr lang="en-US" altLang="zh-CN" sz="2400" dirty="0" smtClean="0"/>
              <a:t>Computation(ABC) </a:t>
            </a:r>
            <a:r>
              <a:rPr lang="en-US" altLang="zh-CN" sz="2400" dirty="0"/>
              <a:t>is a </a:t>
            </a:r>
            <a:r>
              <a:rPr lang="en-US" altLang="zh-CN" sz="2400" dirty="0" err="1"/>
              <a:t>bayesian</a:t>
            </a:r>
            <a:r>
              <a:rPr lang="en-US" altLang="zh-CN" sz="2400" dirty="0"/>
              <a:t> approach in which the posterior </a:t>
            </a:r>
            <a:r>
              <a:rPr lang="en-US" altLang="zh-CN" sz="2400" dirty="0" smtClean="0"/>
              <a:t>distributions of </a:t>
            </a:r>
            <a:r>
              <a:rPr lang="en-US" altLang="zh-CN" sz="2400" dirty="0"/>
              <a:t>the model parameters are determined by a measure of similarity between </a:t>
            </a:r>
            <a:r>
              <a:rPr lang="en-US" altLang="zh-CN" sz="2400" dirty="0" smtClean="0"/>
              <a:t>observed and </a:t>
            </a:r>
            <a:r>
              <a:rPr lang="en-US" altLang="zh-CN" sz="2400" dirty="0"/>
              <a:t>simulated </a:t>
            </a:r>
            <a:r>
              <a:rPr lang="en-US" altLang="zh-CN" sz="2400" dirty="0" smtClean="0"/>
              <a:t>data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1218" y="3068960"/>
            <a:ext cx="8277246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•Statistics </a:t>
            </a:r>
            <a:r>
              <a:rPr lang="en-US" altLang="zh-CN" sz="2400" dirty="0"/>
              <a:t>summarizing information: mean number of alleles per population or genetic distances between pairs of </a:t>
            </a:r>
            <a:r>
              <a:rPr lang="en-US" altLang="zh-CN" sz="2400" dirty="0" smtClean="0"/>
              <a:t>populations.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3475" y="4437112"/>
            <a:ext cx="8449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•Similarity </a:t>
            </a:r>
            <a:r>
              <a:rPr lang="en-US" altLang="zh-CN" sz="2400" dirty="0"/>
              <a:t>through the Euclidian </a:t>
            </a:r>
            <a:r>
              <a:rPr lang="en-US" altLang="zh-CN" sz="2400" dirty="0" smtClean="0"/>
              <a:t>distance(</a:t>
            </a:r>
            <a:r>
              <a:rPr lang="fr-FR" altLang="zh-CN" sz="2400" dirty="0" smtClean="0"/>
              <a:t>Beaumont et </a:t>
            </a:r>
            <a:r>
              <a:rPr lang="fr-FR" altLang="zh-CN" sz="2400" dirty="0"/>
              <a:t>al. (2002)</a:t>
            </a:r>
            <a:r>
              <a:rPr lang="en-US" altLang="zh-CN" sz="2400" dirty="0" smtClean="0"/>
              <a:t>): 1</a:t>
            </a:r>
            <a:r>
              <a:rPr lang="en-US" altLang="zh-CN" sz="2400" dirty="0"/>
              <a:t>. normalization by standard deviations of simulated </a:t>
            </a:r>
            <a:r>
              <a:rPr lang="en-US" altLang="zh-CN" sz="2400" dirty="0" smtClean="0"/>
              <a:t>statistics; 2</a:t>
            </a:r>
            <a:r>
              <a:rPr lang="en-US" altLang="zh-CN" sz="2400" dirty="0"/>
              <a:t>. weighted local linear </a:t>
            </a:r>
            <a:r>
              <a:rPr lang="en-US" altLang="zh-CN" sz="2400" dirty="0" smtClean="0"/>
              <a:t>regression.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197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ABC introduction</a:t>
            </a: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484783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ABC approach has demonstrated its ability </a:t>
            </a:r>
            <a:r>
              <a:rPr lang="en-US" altLang="zh-CN" sz="2400" dirty="0" smtClean="0"/>
              <a:t>to stick </a:t>
            </a:r>
            <a:r>
              <a:rPr lang="en-US" altLang="zh-CN" sz="2400" dirty="0"/>
              <a:t>to biological situations that are much more complex and hence </a:t>
            </a:r>
            <a:r>
              <a:rPr lang="en-US" altLang="zh-CN" sz="2400" dirty="0" smtClean="0"/>
              <a:t>realistic.</a:t>
            </a:r>
          </a:p>
          <a:p>
            <a:endParaRPr lang="zh-CN" altLang="en-US" sz="2400" dirty="0"/>
          </a:p>
        </p:txBody>
      </p:sp>
      <p:sp>
        <p:nvSpPr>
          <p:cNvPr id="5" name="圆角矩形 4"/>
          <p:cNvSpPr/>
          <p:nvPr/>
        </p:nvSpPr>
        <p:spPr>
          <a:xfrm>
            <a:off x="888379" y="2852936"/>
            <a:ext cx="2448272" cy="8309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43608" y="285293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Model</a:t>
            </a:r>
            <a:r>
              <a:rPr lang="en-US" altLang="zh-CN" sz="2400" dirty="0"/>
              <a:t>, </a:t>
            </a:r>
            <a:endParaRPr lang="en-US" altLang="zh-CN" sz="2400" dirty="0" smtClean="0"/>
          </a:p>
          <a:p>
            <a:r>
              <a:rPr lang="en-US" altLang="zh-CN" sz="2400" dirty="0" smtClean="0"/>
              <a:t>prior parameter </a:t>
            </a:r>
            <a:endParaRPr lang="zh-CN" altLang="en-US" sz="2400" dirty="0"/>
          </a:p>
        </p:txBody>
      </p:sp>
      <p:sp>
        <p:nvSpPr>
          <p:cNvPr id="7" name="圆角矩形 6"/>
          <p:cNvSpPr/>
          <p:nvPr/>
        </p:nvSpPr>
        <p:spPr>
          <a:xfrm>
            <a:off x="5076056" y="2852936"/>
            <a:ext cx="2736304" cy="8309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076056" y="280132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Posterior distributions</a:t>
            </a:r>
            <a:endParaRPr lang="zh-CN" altLang="en-US" sz="2400" dirty="0"/>
          </a:p>
        </p:txBody>
      </p:sp>
      <p:sp>
        <p:nvSpPr>
          <p:cNvPr id="9" name="圆角矩形 8"/>
          <p:cNvSpPr/>
          <p:nvPr/>
        </p:nvSpPr>
        <p:spPr>
          <a:xfrm>
            <a:off x="2555776" y="4509120"/>
            <a:ext cx="3456384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55776" y="4542219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Select the best model </a:t>
            </a:r>
            <a:r>
              <a:rPr lang="en-US" altLang="zh-CN" sz="2400" dirty="0"/>
              <a:t>for </a:t>
            </a:r>
            <a:r>
              <a:rPr lang="en-US" altLang="zh-CN" sz="2400" dirty="0" smtClean="0"/>
              <a:t>observed data set</a:t>
            </a:r>
            <a:endParaRPr lang="zh-CN" altLang="en-US" sz="2400" dirty="0"/>
          </a:p>
        </p:txBody>
      </p:sp>
      <p:sp>
        <p:nvSpPr>
          <p:cNvPr id="11" name="燕尾形箭头 10"/>
          <p:cNvSpPr/>
          <p:nvPr/>
        </p:nvSpPr>
        <p:spPr>
          <a:xfrm>
            <a:off x="3707904" y="3054443"/>
            <a:ext cx="1008112" cy="4465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燕尾形箭头 11"/>
          <p:cNvSpPr/>
          <p:nvPr/>
        </p:nvSpPr>
        <p:spPr>
          <a:xfrm rot="7277591">
            <a:off x="5796136" y="3861048"/>
            <a:ext cx="792088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6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552728" cy="421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62068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DiyABC</a:t>
            </a:r>
            <a:r>
              <a:rPr lang="en-US" altLang="zh-CN" sz="2400" dirty="0" smtClean="0"/>
              <a:t>: Inferring population history through Approximate Bayesian </a:t>
            </a:r>
            <a:r>
              <a:rPr lang="en-US" altLang="zh-CN" sz="2400" dirty="0" err="1" smtClean="0"/>
              <a:t>Computions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082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9269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•DIYABC </a:t>
            </a:r>
            <a:r>
              <a:rPr lang="en-US" altLang="zh-CN" sz="2400" dirty="0"/>
              <a:t>v0.x : </a:t>
            </a:r>
            <a:r>
              <a:rPr lang="en-US" altLang="zh-CN" sz="2400" dirty="0" smtClean="0"/>
              <a:t>wrote </a:t>
            </a:r>
            <a:r>
              <a:rPr lang="en-US" altLang="zh-CN" sz="2400" dirty="0"/>
              <a:t>especially for </a:t>
            </a:r>
            <a:r>
              <a:rPr lang="en-US" altLang="zh-CN" sz="2400" dirty="0" smtClean="0"/>
              <a:t>microsatellite </a:t>
            </a:r>
            <a:r>
              <a:rPr lang="en-US" altLang="zh-CN" sz="2400" dirty="0"/>
              <a:t>data 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41277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•DIYABC v1.x </a:t>
            </a:r>
            <a:r>
              <a:rPr lang="en-US" altLang="zh-CN" sz="2400" dirty="0"/>
              <a:t>: designed to make use of DNA sequence </a:t>
            </a:r>
            <a:r>
              <a:rPr lang="en-US" altLang="zh-CN" sz="2400" dirty="0" smtClean="0"/>
              <a:t>data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independent and intra-locus recombination </a:t>
            </a:r>
            <a:r>
              <a:rPr lang="en-US" altLang="zh-CN" sz="2400" dirty="0" smtClean="0"/>
              <a:t>was </a:t>
            </a:r>
            <a:r>
              <a:rPr lang="en-US" altLang="zh-CN" sz="2400" dirty="0"/>
              <a:t>not </a:t>
            </a:r>
            <a:r>
              <a:rPr lang="en-US" altLang="zh-CN" sz="2400" dirty="0" smtClean="0"/>
              <a:t>available, simple mutation(no insertion and deletion) but </a:t>
            </a:r>
            <a:r>
              <a:rPr lang="en-US" altLang="zh-CN" sz="2400" dirty="0"/>
              <a:t>five categories of </a:t>
            </a:r>
            <a:r>
              <a:rPr lang="en-US" altLang="zh-CN" sz="2400" dirty="0" smtClean="0"/>
              <a:t>loci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717032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•DIYABC v2.x : SNP marker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dirty="0" smtClean="0"/>
              <a:t>New </a:t>
            </a:r>
            <a:r>
              <a:rPr lang="en-US" altLang="zh-CN" sz="2400" dirty="0"/>
              <a:t>analysis options to compute error / accuracy indicators conditionally to the </a:t>
            </a:r>
            <a:r>
              <a:rPr lang="en-US" altLang="zh-CN" sz="2400" dirty="0" smtClean="0"/>
              <a:t>observed dataset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dirty="0" smtClean="0"/>
              <a:t>Specify </a:t>
            </a:r>
            <a:r>
              <a:rPr lang="en-US" altLang="zh-CN" sz="2400" dirty="0"/>
              <a:t>a MAF (minimum allele frequency) </a:t>
            </a:r>
            <a:r>
              <a:rPr lang="en-US" altLang="zh-CN" sz="2400" dirty="0" smtClean="0"/>
              <a:t>criterion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dirty="0"/>
              <a:t>S</a:t>
            </a:r>
            <a:r>
              <a:rPr lang="en-US" altLang="zh-CN" sz="2400" dirty="0" smtClean="0"/>
              <a:t>imulation </a:t>
            </a:r>
            <a:r>
              <a:rPr lang="en-US" altLang="zh-CN" sz="2400" dirty="0"/>
              <a:t>process of SNP </a:t>
            </a:r>
            <a:r>
              <a:rPr lang="en-US" altLang="zh-CN" sz="2400" dirty="0" smtClean="0"/>
              <a:t>datasets with much missing data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3354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12776"/>
            <a:ext cx="8388424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①</a:t>
            </a:r>
            <a:r>
              <a:rPr lang="en-US" altLang="zh-CN" sz="2400" dirty="0"/>
              <a:t>: </a:t>
            </a:r>
            <a:r>
              <a:rPr lang="en-US" altLang="zh-CN" sz="2400" dirty="0" smtClean="0"/>
              <a:t>Generating </a:t>
            </a:r>
            <a:r>
              <a:rPr lang="en-US" altLang="zh-CN" sz="2400" dirty="0"/>
              <a:t>simulated data </a:t>
            </a:r>
            <a:r>
              <a:rPr lang="en-US" altLang="zh-CN" sz="2400" dirty="0" smtClean="0"/>
              <a:t>sets;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②</a:t>
            </a:r>
            <a:r>
              <a:rPr lang="en-US" altLang="zh-CN" sz="2400" dirty="0"/>
              <a:t>:  selecting simulated data sets closest to observed data </a:t>
            </a:r>
            <a:r>
              <a:rPr lang="en-US" altLang="zh-CN" sz="2400" dirty="0" smtClean="0"/>
              <a:t>set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③: estimating posterior distributions of parameters through a local linear regression procedure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73508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DiyABC</a:t>
            </a:r>
            <a:r>
              <a:rPr lang="en-US" altLang="zh-CN" sz="2400" dirty="0" smtClean="0"/>
              <a:t> steps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990798"/>
            <a:ext cx="70567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Comparsion</a:t>
            </a:r>
            <a:r>
              <a:rPr lang="en-US" altLang="zh-CN" sz="2000" dirty="0" smtClean="0"/>
              <a:t> models: 1. </a:t>
            </a:r>
            <a:r>
              <a:rPr lang="en-US" altLang="zh-CN" sz="2000" dirty="0"/>
              <a:t>the relative proportion of each scenario in the simulated data sets closest to </a:t>
            </a:r>
            <a:r>
              <a:rPr lang="en-US" altLang="zh-CN" sz="2000" dirty="0" smtClean="0"/>
              <a:t>observed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data sets. 2</a:t>
            </a:r>
            <a:r>
              <a:rPr lang="en-US" altLang="zh-CN" sz="2000" dirty="0"/>
              <a:t>. logistic </a:t>
            </a:r>
            <a:r>
              <a:rPr lang="en-US" altLang="zh-CN" sz="2000" dirty="0" smtClean="0"/>
              <a:t>regression </a:t>
            </a:r>
            <a:r>
              <a:rPr lang="en-US" altLang="zh-CN" sz="2000" dirty="0"/>
              <a:t>of each scenario probability on the deviations between simulated and observed summary statistics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11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836712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Historical model </a:t>
            </a:r>
            <a:r>
              <a:rPr lang="en-US" altLang="zh-CN" sz="2400" dirty="0" smtClean="0"/>
              <a:t>parameterization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4 events</a:t>
            </a:r>
            <a:r>
              <a:rPr lang="en-US" altLang="zh-CN" sz="2400" dirty="0"/>
              <a:t>: </a:t>
            </a:r>
            <a:r>
              <a:rPr lang="en-US" altLang="zh-CN" sz="2400" dirty="0" smtClean="0"/>
              <a:t>divergence = merge, admixture = split, </a:t>
            </a:r>
            <a:r>
              <a:rPr lang="en-US" altLang="zh-CN" sz="2400" dirty="0"/>
              <a:t>discrete change of effective population </a:t>
            </a:r>
            <a:r>
              <a:rPr lang="en-US" altLang="zh-CN" sz="2400" dirty="0" smtClean="0"/>
              <a:t>size = </a:t>
            </a:r>
            <a:r>
              <a:rPr lang="en-US" altLang="zh-CN" sz="2400" dirty="0" err="1" smtClean="0"/>
              <a:t>varNe</a:t>
            </a:r>
            <a:r>
              <a:rPr lang="en-US" altLang="zh-CN" sz="2400" dirty="0" smtClean="0"/>
              <a:t>, sampling = sample. </a:t>
            </a:r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03" y="2823552"/>
            <a:ext cx="7104063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9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01" y="260648"/>
            <a:ext cx="689451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01" y="3429000"/>
            <a:ext cx="6894513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2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9840" y="2996952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/>
              <a:t>(p + q)</a:t>
            </a:r>
            <a:r>
              <a:rPr lang="en-US" altLang="zh-CN" sz="2400" i="1" baseline="30000" dirty="0" smtClean="0"/>
              <a:t>2</a:t>
            </a:r>
            <a:r>
              <a:rPr lang="en-US" altLang="zh-CN" sz="2400" i="1" dirty="0" smtClean="0"/>
              <a:t> = p</a:t>
            </a:r>
            <a:r>
              <a:rPr lang="en-US" altLang="zh-CN" sz="2400" i="1" baseline="30000" dirty="0" smtClean="0"/>
              <a:t>2</a:t>
            </a:r>
            <a:r>
              <a:rPr lang="en-US" altLang="zh-CN" sz="2400" i="1" dirty="0" smtClean="0"/>
              <a:t>  + 2pq + q</a:t>
            </a:r>
            <a:r>
              <a:rPr lang="en-US" altLang="zh-CN" sz="2400" i="1" baseline="30000" dirty="0" smtClean="0"/>
              <a:t>2</a:t>
            </a:r>
            <a:r>
              <a:rPr lang="en-US" altLang="zh-CN" sz="2400" i="1" dirty="0" smtClean="0"/>
              <a:t> = 1</a:t>
            </a:r>
          </a:p>
          <a:p>
            <a:r>
              <a:rPr lang="en-US" altLang="zh-CN" sz="2400" i="1" dirty="0" smtClean="0"/>
              <a:t>A = p, a = q </a:t>
            </a:r>
          </a:p>
          <a:p>
            <a:r>
              <a:rPr lang="en-US" altLang="zh-CN" sz="2400" i="1" dirty="0" smtClean="0"/>
              <a:t>AA, Aa, aa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294" y="2258288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1. Hardy-Weinberg equilibrium 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5378" y="4437112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2. linkage equilibrium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5358" y="528820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 random </a:t>
            </a:r>
            <a:r>
              <a:rPr lang="en-US" altLang="zh-CN" sz="2400" dirty="0"/>
              <a:t>association of alleles at different loci</a:t>
            </a:r>
            <a:endParaRPr lang="zh-CN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22803" y="1628800"/>
            <a:ext cx="6808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Within population</a:t>
            </a: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4298" y="805895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microsatellites, SNPs and RFLPs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956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92696"/>
            <a:ext cx="71287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SNPs do not require mutation model </a:t>
            </a:r>
            <a:r>
              <a:rPr lang="en-US" altLang="zh-CN" sz="2400" dirty="0" smtClean="0"/>
              <a:t>parameterization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①Remove </a:t>
            </a:r>
            <a:r>
              <a:rPr lang="en-US" altLang="zh-CN" sz="2400" dirty="0"/>
              <a:t>the loci with very low level of polymorphism from the dataset and </a:t>
            </a:r>
            <a:r>
              <a:rPr lang="en-US" altLang="zh-CN" sz="2400" dirty="0" smtClean="0"/>
              <a:t>hence increase </a:t>
            </a:r>
            <a:r>
              <a:rPr lang="en-US" altLang="zh-CN" sz="2400" dirty="0"/>
              <a:t>the mean level of genetic variation of both the observed and simulated </a:t>
            </a:r>
            <a:r>
              <a:rPr lang="en-US" altLang="zh-CN" sz="2400" dirty="0" smtClean="0"/>
              <a:t>datasets.</a:t>
            </a:r>
          </a:p>
          <a:p>
            <a:r>
              <a:rPr lang="en-US" altLang="zh-CN" sz="2400" dirty="0" smtClean="0"/>
              <a:t>Non </a:t>
            </a:r>
            <a:r>
              <a:rPr lang="en-US" altLang="zh-CN" sz="2400" dirty="0"/>
              <a:t>polymorphic </a:t>
            </a:r>
            <a:r>
              <a:rPr lang="en-US" altLang="zh-CN" sz="2400" dirty="0" smtClean="0"/>
              <a:t>loci should be removed,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Monomorphic loci would not </a:t>
            </a:r>
            <a:r>
              <a:rPr lang="en-US" altLang="zh-CN" sz="2400" dirty="0"/>
              <a:t>be </a:t>
            </a:r>
            <a:r>
              <a:rPr lang="en-US" altLang="zh-CN" sz="2400" dirty="0" err="1" smtClean="0"/>
              <a:t>analysed</a:t>
            </a:r>
            <a:r>
              <a:rPr lang="en-US" altLang="zh-CN" sz="2400" dirty="0"/>
              <a:t>.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 smtClean="0"/>
              <a:t>②Reduce </a:t>
            </a:r>
            <a:r>
              <a:rPr lang="en-US" altLang="zh-CN" sz="2400" dirty="0"/>
              <a:t>the proportion of loci for which the observed </a:t>
            </a:r>
            <a:r>
              <a:rPr lang="en-US" altLang="zh-CN" sz="2400" dirty="0" smtClean="0"/>
              <a:t>variation </a:t>
            </a:r>
            <a:r>
              <a:rPr lang="en-US" altLang="zh-CN" sz="2400" dirty="0"/>
              <a:t>may corresponds to sequencing errors(</a:t>
            </a:r>
            <a:r>
              <a:rPr lang="en-US" altLang="zh-CN" sz="2400" dirty="0" err="1"/>
              <a:t>appling</a:t>
            </a:r>
            <a:r>
              <a:rPr lang="en-US" altLang="zh-CN" sz="2400" dirty="0"/>
              <a:t> a default MAF (minimum allele frequency) criterion</a:t>
            </a:r>
            <a:r>
              <a:rPr lang="en-US" altLang="zh-CN" sz="2400" dirty="0" smtClean="0"/>
              <a:t>).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067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945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01317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letter A for an autosomal locus, X for an </a:t>
            </a:r>
            <a:r>
              <a:rPr lang="en-US" altLang="zh-CN" dirty="0" smtClean="0"/>
              <a:t>X-inked </a:t>
            </a:r>
            <a:r>
              <a:rPr lang="en-US" altLang="zh-CN" dirty="0"/>
              <a:t>locus, Y for a Y-linked locus and M for a mitochondrial </a:t>
            </a:r>
            <a:r>
              <a:rPr lang="en-US" altLang="zh-CN" dirty="0" smtClean="0"/>
              <a:t>locus.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43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7"/>
            <a:ext cx="564832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1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07704" y="2529964"/>
            <a:ext cx="5054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谢谢批评指正！</a:t>
            </a:r>
            <a:endParaRPr lang="zh-CN" alt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4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77281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Ancestry Models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620688"/>
            <a:ext cx="294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no </a:t>
            </a:r>
            <a:r>
              <a:rPr lang="en-US" altLang="zh-CN" sz="2400" dirty="0" smtClean="0"/>
              <a:t>admixture model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340768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Admixture model</a:t>
            </a:r>
            <a:r>
              <a:rPr lang="en-US" altLang="zh-CN" dirty="0" smtClean="0"/>
              <a:t>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1988840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</a:t>
            </a:r>
            <a:r>
              <a:rPr lang="en-US" altLang="zh-CN" sz="2400" dirty="0" smtClean="0"/>
              <a:t>Linkage model</a:t>
            </a:r>
            <a:r>
              <a:rPr lang="en-US" altLang="zh-CN" dirty="0" smtClean="0"/>
              <a:t>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2708920"/>
            <a:ext cx="32403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Model with </a:t>
            </a:r>
            <a:r>
              <a:rPr lang="en-US" altLang="zh-CN" sz="2400" dirty="0"/>
              <a:t>informative priors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3789040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Correlated </a:t>
            </a:r>
            <a:r>
              <a:rPr lang="en-US" altLang="zh-CN" sz="2400" dirty="0"/>
              <a:t>allele frequencies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5210616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</a:t>
            </a:r>
            <a:r>
              <a:rPr lang="en-US" altLang="zh-CN" sz="2400" dirty="0" smtClean="0"/>
              <a:t>ndependent </a:t>
            </a:r>
            <a:r>
              <a:rPr lang="en-US" altLang="zh-CN" sz="2400" dirty="0"/>
              <a:t>model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455151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Allele frequency models</a:t>
            </a:r>
            <a:endParaRPr lang="zh-CN" altLang="en-US" sz="2400" dirty="0"/>
          </a:p>
        </p:txBody>
      </p:sp>
      <p:sp>
        <p:nvSpPr>
          <p:cNvPr id="12" name="左大括号 11"/>
          <p:cNvSpPr/>
          <p:nvPr/>
        </p:nvSpPr>
        <p:spPr>
          <a:xfrm>
            <a:off x="4067944" y="764704"/>
            <a:ext cx="576064" cy="25498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大括号 12"/>
          <p:cNvSpPr/>
          <p:nvPr/>
        </p:nvSpPr>
        <p:spPr>
          <a:xfrm>
            <a:off x="4427984" y="3933056"/>
            <a:ext cx="432048" cy="16654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左大括号 13"/>
          <p:cNvSpPr/>
          <p:nvPr/>
        </p:nvSpPr>
        <p:spPr>
          <a:xfrm>
            <a:off x="683568" y="1916832"/>
            <a:ext cx="432048" cy="29802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911" y="1218125"/>
            <a:ext cx="820688" cy="68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643935"/>
            <a:ext cx="820688" cy="68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4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268760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1. No </a:t>
            </a:r>
            <a:r>
              <a:rPr lang="en-US" altLang="zh-CN" sz="2400" dirty="0"/>
              <a:t>admixture model. Each individual comes purely from one of the K </a:t>
            </a:r>
            <a:r>
              <a:rPr lang="en-US" altLang="zh-CN" sz="2400" dirty="0" smtClean="0"/>
              <a:t>populations ands </a:t>
            </a:r>
            <a:r>
              <a:rPr lang="en-US" altLang="zh-CN" sz="2400" dirty="0" smtClean="0"/>
              <a:t>studying </a:t>
            </a:r>
            <a:r>
              <a:rPr lang="en-US" altLang="zh-CN" sz="2400" dirty="0"/>
              <a:t>fully discrete </a:t>
            </a:r>
            <a:r>
              <a:rPr lang="en-US" altLang="zh-CN" sz="2400" dirty="0" smtClean="0"/>
              <a:t>populations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2. Admixture </a:t>
            </a:r>
            <a:r>
              <a:rPr lang="en-US" altLang="zh-CN" sz="2400" dirty="0"/>
              <a:t>model. Individuals may have mixed </a:t>
            </a:r>
            <a:r>
              <a:rPr lang="en-US" altLang="zh-CN" sz="2400" dirty="0" smtClean="0"/>
              <a:t>ancestry, </a:t>
            </a:r>
            <a:r>
              <a:rPr lang="en-US" altLang="zh-CN" sz="2400" dirty="0"/>
              <a:t>is a common feature </a:t>
            </a:r>
            <a:r>
              <a:rPr lang="en-US" altLang="zh-CN" sz="2400" dirty="0" smtClean="0"/>
              <a:t>of real </a:t>
            </a:r>
            <a:r>
              <a:rPr lang="en-US" altLang="zh-CN" sz="2400" dirty="0"/>
              <a:t>data </a:t>
            </a:r>
            <a:br>
              <a:rPr lang="en-US" altLang="zh-CN" sz="2400" dirty="0"/>
            </a:b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en-US" altLang="zh-CN" sz="2400" dirty="0"/>
              <a:t>. Linkage model. This is essentially a generalization of the admixture model to deal with “admixture linkage disequilibrium</a:t>
            </a:r>
            <a:r>
              <a:rPr lang="en-US" altLang="zh-CN" sz="2400" dirty="0" smtClean="0"/>
              <a:t>”</a:t>
            </a:r>
            <a:r>
              <a:rPr lang="en-US" altLang="zh-CN" sz="2400" dirty="0" smtClean="0"/>
              <a:t>(genetic map)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 smtClean="0"/>
              <a:t>4</a:t>
            </a:r>
            <a:r>
              <a:rPr lang="en-US" altLang="zh-CN" sz="2400" dirty="0"/>
              <a:t>. Using prior population information. </a:t>
            </a:r>
            <a:r>
              <a:rPr lang="en-US" altLang="zh-CN" sz="2400" dirty="0"/>
              <a:t>there is often additional </a:t>
            </a:r>
            <a:r>
              <a:rPr lang="en-US" altLang="zh-CN" sz="2400" dirty="0" err="1" smtClean="0"/>
              <a:t>informationthat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might be relevant to the clustering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9107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Ancestry model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8860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484784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</a:t>
            </a:r>
            <a:r>
              <a:rPr lang="en-US" altLang="zh-CN" sz="2400" dirty="0"/>
              <a:t>. </a:t>
            </a:r>
            <a:r>
              <a:rPr lang="en-US" altLang="zh-CN" sz="2400" dirty="0" smtClean="0"/>
              <a:t>Correlated </a:t>
            </a:r>
            <a:r>
              <a:rPr lang="en-US" altLang="zh-CN" sz="2400" dirty="0"/>
              <a:t>allele </a:t>
            </a:r>
            <a:r>
              <a:rPr lang="en-US" altLang="zh-CN" sz="2400" dirty="0" smtClean="0"/>
              <a:t>frequencies:</a:t>
            </a:r>
          </a:p>
          <a:p>
            <a:r>
              <a:rPr lang="en-US" altLang="zh-CN" sz="2400" dirty="0" smtClean="0"/>
              <a:t>Frequencies </a:t>
            </a:r>
            <a:r>
              <a:rPr lang="en-US" altLang="zh-CN" sz="2400" dirty="0"/>
              <a:t>in the different populations are likely to be </a:t>
            </a:r>
            <a:r>
              <a:rPr lang="en-US" altLang="zh-CN" sz="2400" dirty="0" smtClean="0"/>
              <a:t>similar(migration or share ancestry)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 smtClean="0"/>
              <a:t>2</a:t>
            </a:r>
            <a:r>
              <a:rPr lang="en-US" altLang="zh-CN" sz="2400" dirty="0"/>
              <a:t>. </a:t>
            </a:r>
            <a:r>
              <a:rPr lang="en-US" altLang="zh-CN" sz="2400" dirty="0" smtClean="0"/>
              <a:t>Independent </a:t>
            </a:r>
            <a:r>
              <a:rPr lang="en-US" altLang="zh-CN" sz="2400" dirty="0" smtClean="0"/>
              <a:t>model: </a:t>
            </a:r>
          </a:p>
          <a:p>
            <a:r>
              <a:rPr lang="en-US" altLang="zh-CN" sz="2400" dirty="0" smtClean="0"/>
              <a:t>Allele </a:t>
            </a:r>
            <a:r>
              <a:rPr lang="en-US" altLang="zh-CN" sz="2400" dirty="0"/>
              <a:t>frequencies in different populations to be reasonably different from each </a:t>
            </a:r>
            <a:r>
              <a:rPr lang="en-US" altLang="zh-CN" sz="2400" dirty="0" smtClean="0"/>
              <a:t>other(improves clustering </a:t>
            </a:r>
            <a:r>
              <a:rPr lang="en-US" altLang="zh-CN" sz="2400" dirty="0"/>
              <a:t>for closely related </a:t>
            </a:r>
            <a:r>
              <a:rPr lang="en-US" altLang="zh-CN" sz="2400" dirty="0" smtClean="0"/>
              <a:t>populations but over estimate k)</a:t>
            </a:r>
          </a:p>
          <a:p>
            <a:endParaRPr lang="en-US" altLang="zh-CN" sz="2400" dirty="0"/>
          </a:p>
          <a:p>
            <a:r>
              <a:rPr lang="en-US" altLang="zh-CN" sz="2400" dirty="0" smtClean="0"/>
              <a:t>Same population = correlated model, 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9107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Allele frequency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609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62880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Procedure </a:t>
            </a:r>
            <a:r>
              <a:rPr lang="en-US" altLang="zh-CN" sz="2400" dirty="0"/>
              <a:t>induces correlations between the state of the Markov chain at different </a:t>
            </a:r>
            <a:r>
              <a:rPr lang="en-US" altLang="zh-CN" sz="2400" dirty="0" smtClean="0"/>
              <a:t>points during </a:t>
            </a:r>
            <a:r>
              <a:rPr lang="en-US" altLang="zh-CN" sz="2400" dirty="0"/>
              <a:t>the run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807095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How long to run the program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683568" y="299695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(1) </a:t>
            </a:r>
            <a:r>
              <a:rPr lang="en-US" altLang="zh-CN" sz="2400" dirty="0" err="1"/>
              <a:t>B</a:t>
            </a:r>
            <a:r>
              <a:rPr lang="en-US" altLang="zh-CN" sz="2400" dirty="0" err="1" smtClean="0"/>
              <a:t>urnin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length: how long to run the simulation before</a:t>
            </a:r>
            <a:br>
              <a:rPr lang="en-US" altLang="zh-CN" sz="2400" dirty="0"/>
            </a:br>
            <a:r>
              <a:rPr lang="en-US" altLang="zh-CN" sz="2400" dirty="0"/>
              <a:t>collecting data to minimize the effect of the starting configuration</a:t>
            </a:r>
          </a:p>
        </p:txBody>
      </p:sp>
      <p:sp>
        <p:nvSpPr>
          <p:cNvPr id="8" name="矩形 7"/>
          <p:cNvSpPr/>
          <p:nvPr/>
        </p:nvSpPr>
        <p:spPr>
          <a:xfrm>
            <a:off x="827584" y="4869160"/>
            <a:ext cx="73448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Summary statistics whether they appear to have converged(</a:t>
            </a:r>
            <a:r>
              <a:rPr lang="en-US" altLang="zh-CN" sz="2400" dirty="0" err="1"/>
              <a:t>eg</a:t>
            </a:r>
            <a:r>
              <a:rPr lang="en-US" altLang="zh-CN" sz="2400" dirty="0"/>
              <a:t>,α).Typically a </a:t>
            </a:r>
            <a:r>
              <a:rPr lang="en-US" altLang="zh-CN" sz="2400" dirty="0" err="1"/>
              <a:t>burnin</a:t>
            </a:r>
            <a:r>
              <a:rPr lang="en-US" altLang="zh-CN" sz="2400" dirty="0"/>
              <a:t>  is 10000—100000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9" name="下箭头 8"/>
          <p:cNvSpPr/>
          <p:nvPr/>
        </p:nvSpPr>
        <p:spPr>
          <a:xfrm>
            <a:off x="3943096" y="4149080"/>
            <a:ext cx="756005" cy="641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2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48680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(2) How </a:t>
            </a:r>
            <a:r>
              <a:rPr lang="en-US" altLang="zh-CN" sz="2400" dirty="0"/>
              <a:t>long to run </a:t>
            </a:r>
            <a:r>
              <a:rPr lang="en-US" altLang="zh-CN" sz="2400" dirty="0" smtClean="0"/>
              <a:t>the simulation </a:t>
            </a:r>
            <a:r>
              <a:rPr lang="en-US" altLang="zh-CN" sz="2400" dirty="0"/>
              <a:t>after the </a:t>
            </a:r>
            <a:r>
              <a:rPr lang="en-US" altLang="zh-CN" sz="2400" dirty="0" err="1"/>
              <a:t>burnin</a:t>
            </a:r>
            <a:r>
              <a:rPr lang="en-US" altLang="zh-CN" sz="2400" dirty="0"/>
              <a:t> to get accurate parameter </a:t>
            </a:r>
            <a:r>
              <a:rPr lang="en-US" altLang="zh-CN" sz="2400" dirty="0" smtClean="0"/>
              <a:t>estimates.</a:t>
            </a:r>
          </a:p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S</a:t>
            </a:r>
            <a:r>
              <a:rPr lang="en-US" altLang="zh-CN" sz="2400" dirty="0" smtClean="0"/>
              <a:t>everal </a:t>
            </a:r>
            <a:r>
              <a:rPr lang="en-US" altLang="zh-CN" sz="2400" dirty="0"/>
              <a:t>runs at each </a:t>
            </a:r>
            <a:r>
              <a:rPr lang="en-US" altLang="zh-CN" sz="2400" dirty="0" smtClean="0"/>
              <a:t>K and </a:t>
            </a:r>
            <a:r>
              <a:rPr lang="en-US" altLang="zh-CN" sz="2400" dirty="0"/>
              <a:t>whether you get consistent </a:t>
            </a:r>
            <a:r>
              <a:rPr lang="en-US" altLang="zh-CN" sz="2400" dirty="0" smtClean="0"/>
              <a:t>answers, 10000-1000000.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endParaRPr lang="zh-CN" altLang="en-US" sz="2400" dirty="0"/>
          </a:p>
        </p:txBody>
      </p:sp>
      <p:sp>
        <p:nvSpPr>
          <p:cNvPr id="7" name="下箭头 6"/>
          <p:cNvSpPr/>
          <p:nvPr/>
        </p:nvSpPr>
        <p:spPr>
          <a:xfrm>
            <a:off x="4067944" y="2897809"/>
            <a:ext cx="756005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4315</TotalTime>
  <Words>1505</Words>
  <Application>Microsoft Office PowerPoint</Application>
  <PresentationFormat>全屏显示(4:3)</PresentationFormat>
  <Paragraphs>184</Paragraphs>
  <Slides>43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4" baseType="lpstr">
      <vt:lpstr>Office 主题​​</vt:lpstr>
      <vt:lpstr>Population genomics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Win10NeT.COM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genomics</dc:title>
  <dc:creator>Administrator</dc:creator>
  <cp:lastModifiedBy>Administrator</cp:lastModifiedBy>
  <cp:revision>94</cp:revision>
  <dcterms:created xsi:type="dcterms:W3CDTF">2017-01-05T07:49:52Z</dcterms:created>
  <dcterms:modified xsi:type="dcterms:W3CDTF">2017-01-09T15:12:15Z</dcterms:modified>
</cp:coreProperties>
</file>